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6" r:id="rId3"/>
    <p:sldId id="256" r:id="rId4"/>
    <p:sldId id="260" r:id="rId5"/>
    <p:sldId id="259" r:id="rId6"/>
    <p:sldId id="265" r:id="rId7"/>
    <p:sldId id="264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800"/>
    <a:srgbClr val="000000"/>
    <a:srgbClr val="F66400"/>
    <a:srgbClr val="4D4D4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89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86E01-BE64-4516-9816-67CD6D2539BD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856A2-6864-434F-B411-57C323730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97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856A2-6864-434F-B411-57C323730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4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aseball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8D82B-7367-48C9-838A-AC8A50BB9247}"/>
              </a:ext>
            </a:extLst>
          </p:cNvPr>
          <p:cNvSpPr/>
          <p:nvPr userDrawn="1"/>
        </p:nvSpPr>
        <p:spPr bwMode="auto">
          <a:xfrm>
            <a:off x="0" y="26581"/>
            <a:ext cx="9144000" cy="6857106"/>
          </a:xfrm>
          <a:prstGeom prst="rect">
            <a:avLst/>
          </a:prstGeom>
          <a:solidFill>
            <a:schemeClr val="tx1">
              <a:alpha val="7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C5E9829-741D-4C59-8921-BCC2D64772EC}"/>
              </a:ext>
            </a:extLst>
          </p:cNvPr>
          <p:cNvSpPr txBox="1">
            <a:spLocks/>
          </p:cNvSpPr>
          <p:nvPr userDrawn="1"/>
        </p:nvSpPr>
        <p:spPr>
          <a:xfrm>
            <a:off x="1143000" y="4114800"/>
            <a:ext cx="7010400" cy="11733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 spc="30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sz="2800" dirty="0"/>
              <a:t>Final Project: a Fantasy Baseball Tool and Machine Learning Analysis</a:t>
            </a:r>
            <a:endParaRPr lang="fr-CA" sz="2800" dirty="0"/>
          </a:p>
        </p:txBody>
      </p:sp>
      <p:pic>
        <p:nvPicPr>
          <p:cNvPr id="7" name="Picture 4" descr="Logo">
            <a:extLst>
              <a:ext uri="{FF2B5EF4-FFF2-40B4-BE49-F238E27FC236}">
                <a16:creationId xmlns:a16="http://schemas.microsoft.com/office/drawing/2014/main" id="{D6437FC5-691E-4EA9-8643-ADEDC31A07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793" y="1178158"/>
            <a:ext cx="1558413" cy="240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91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8D82B-7367-48C9-838A-AC8A50BB9247}"/>
              </a:ext>
            </a:extLst>
          </p:cNvPr>
          <p:cNvSpPr/>
          <p:nvPr userDrawn="1"/>
        </p:nvSpPr>
        <p:spPr bwMode="auto">
          <a:xfrm>
            <a:off x="0" y="894"/>
            <a:ext cx="9144000" cy="6857106"/>
          </a:xfrm>
          <a:prstGeom prst="rect">
            <a:avLst/>
          </a:prstGeom>
          <a:solidFill>
            <a:schemeClr val="tx1">
              <a:alpha val="7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362909" y="4343400"/>
            <a:ext cx="6418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</a:t>
            </a:r>
            <a:endParaRPr lang="fr-CA" sz="6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Picture 4" descr="Logo">
            <a:extLst>
              <a:ext uri="{FF2B5EF4-FFF2-40B4-BE49-F238E27FC236}">
                <a16:creationId xmlns:a16="http://schemas.microsoft.com/office/drawing/2014/main" id="{39C7857B-1136-40FC-AAD0-84C909888F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793" y="1371600"/>
            <a:ext cx="1558413" cy="240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2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78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77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5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11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0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18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83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5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97" r="37697"/>
          <a:stretch>
            <a:fillRect/>
          </a:stretch>
        </p:blipFill>
        <p:spPr>
          <a:xfrm>
            <a:off x="531813" y="791964"/>
            <a:ext cx="1926287" cy="5227836"/>
          </a:xfrm>
          <a:custGeom>
            <a:avLst/>
            <a:gdLst>
              <a:gd name="connsiteX0" fmla="*/ 144938 w 1999999"/>
              <a:gd name="connsiteY0" fmla="*/ 1836653 h 5426472"/>
              <a:gd name="connsiteX1" fmla="*/ 308780 w 1999999"/>
              <a:gd name="connsiteY1" fmla="*/ 1836653 h 5426472"/>
              <a:gd name="connsiteX2" fmla="*/ 453718 w 1999999"/>
              <a:gd name="connsiteY2" fmla="*/ 1982187 h 5426472"/>
              <a:gd name="connsiteX3" fmla="*/ 453718 w 1999999"/>
              <a:gd name="connsiteY3" fmla="*/ 3564072 h 5426472"/>
              <a:gd name="connsiteX4" fmla="*/ 308780 w 1999999"/>
              <a:gd name="connsiteY4" fmla="*/ 3709605 h 5426472"/>
              <a:gd name="connsiteX5" fmla="*/ 144938 w 1999999"/>
              <a:gd name="connsiteY5" fmla="*/ 3709605 h 5426472"/>
              <a:gd name="connsiteX6" fmla="*/ 0 w 1999999"/>
              <a:gd name="connsiteY6" fmla="*/ 3564072 h 5426472"/>
              <a:gd name="connsiteX7" fmla="*/ 0 w 1999999"/>
              <a:gd name="connsiteY7" fmla="*/ 1982187 h 5426472"/>
              <a:gd name="connsiteX8" fmla="*/ 144938 w 1999999"/>
              <a:gd name="connsiteY8" fmla="*/ 1836653 h 5426472"/>
              <a:gd name="connsiteX9" fmla="*/ 1695711 w 1999999"/>
              <a:gd name="connsiteY9" fmla="*/ 852990 h 5426472"/>
              <a:gd name="connsiteX10" fmla="*/ 1860534 w 1999999"/>
              <a:gd name="connsiteY10" fmla="*/ 852990 h 5426472"/>
              <a:gd name="connsiteX11" fmla="*/ 1999999 w 1999999"/>
              <a:gd name="connsiteY11" fmla="*/ 998292 h 5426472"/>
              <a:gd name="connsiteX12" fmla="*/ 1999999 w 1999999"/>
              <a:gd name="connsiteY12" fmla="*/ 4188616 h 5426472"/>
              <a:gd name="connsiteX13" fmla="*/ 1860534 w 1999999"/>
              <a:gd name="connsiteY13" fmla="*/ 4333918 h 5426472"/>
              <a:gd name="connsiteX14" fmla="*/ 1695711 w 1999999"/>
              <a:gd name="connsiteY14" fmla="*/ 4333918 h 5426472"/>
              <a:gd name="connsiteX15" fmla="*/ 1549906 w 1999999"/>
              <a:gd name="connsiteY15" fmla="*/ 4188616 h 5426472"/>
              <a:gd name="connsiteX16" fmla="*/ 1549906 w 1999999"/>
              <a:gd name="connsiteY16" fmla="*/ 998292 h 5426472"/>
              <a:gd name="connsiteX17" fmla="*/ 1695711 w 1999999"/>
              <a:gd name="connsiteY17" fmla="*/ 852990 h 5426472"/>
              <a:gd name="connsiteX18" fmla="*/ 921706 w 1999999"/>
              <a:gd name="connsiteY18" fmla="*/ 0 h 5426472"/>
              <a:gd name="connsiteX19" fmla="*/ 1085548 w 1999999"/>
              <a:gd name="connsiteY19" fmla="*/ 0 h 5426472"/>
              <a:gd name="connsiteX20" fmla="*/ 1230486 w 1999999"/>
              <a:gd name="connsiteY20" fmla="*/ 145296 h 5426472"/>
              <a:gd name="connsiteX21" fmla="*/ 1230486 w 1999999"/>
              <a:gd name="connsiteY21" fmla="*/ 5281177 h 5426472"/>
              <a:gd name="connsiteX22" fmla="*/ 1085548 w 1999999"/>
              <a:gd name="connsiteY22" fmla="*/ 5426472 h 5426472"/>
              <a:gd name="connsiteX23" fmla="*/ 921706 w 1999999"/>
              <a:gd name="connsiteY23" fmla="*/ 5426472 h 5426472"/>
              <a:gd name="connsiteX24" fmla="*/ 776768 w 1999999"/>
              <a:gd name="connsiteY24" fmla="*/ 5281177 h 5426472"/>
              <a:gd name="connsiteX25" fmla="*/ 776768 w 1999999"/>
              <a:gd name="connsiteY25" fmla="*/ 145296 h 5426472"/>
              <a:gd name="connsiteX26" fmla="*/ 921706 w 1999999"/>
              <a:gd name="connsiteY26" fmla="*/ 0 h 542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99999" h="5426472">
                <a:moveTo>
                  <a:pt x="144938" y="1836653"/>
                </a:moveTo>
                <a:cubicBezTo>
                  <a:pt x="144938" y="1836653"/>
                  <a:pt x="144938" y="1836653"/>
                  <a:pt x="308780" y="1836653"/>
                </a:cubicBezTo>
                <a:cubicBezTo>
                  <a:pt x="390702" y="1836653"/>
                  <a:pt x="453718" y="1899929"/>
                  <a:pt x="453718" y="1982187"/>
                </a:cubicBezTo>
                <a:cubicBezTo>
                  <a:pt x="453718" y="1982187"/>
                  <a:pt x="453718" y="1982187"/>
                  <a:pt x="453718" y="3564072"/>
                </a:cubicBezTo>
                <a:cubicBezTo>
                  <a:pt x="453718" y="3646330"/>
                  <a:pt x="390702" y="3709605"/>
                  <a:pt x="308780" y="3709605"/>
                </a:cubicBezTo>
                <a:cubicBezTo>
                  <a:pt x="308780" y="3709605"/>
                  <a:pt x="308780" y="3709605"/>
                  <a:pt x="144938" y="3709605"/>
                </a:cubicBezTo>
                <a:cubicBezTo>
                  <a:pt x="69318" y="3709605"/>
                  <a:pt x="0" y="3646330"/>
                  <a:pt x="0" y="3564072"/>
                </a:cubicBezTo>
                <a:lnTo>
                  <a:pt x="0" y="1982187"/>
                </a:lnTo>
                <a:cubicBezTo>
                  <a:pt x="0" y="1899929"/>
                  <a:pt x="69318" y="1836653"/>
                  <a:pt x="144938" y="1836653"/>
                </a:cubicBezTo>
                <a:close/>
                <a:moveTo>
                  <a:pt x="1695711" y="852990"/>
                </a:moveTo>
                <a:cubicBezTo>
                  <a:pt x="1695711" y="852990"/>
                  <a:pt x="1695711" y="852990"/>
                  <a:pt x="1860534" y="852990"/>
                </a:cubicBezTo>
                <a:cubicBezTo>
                  <a:pt x="1936606" y="852990"/>
                  <a:pt x="1999999" y="916165"/>
                  <a:pt x="1999999" y="998292"/>
                </a:cubicBezTo>
                <a:cubicBezTo>
                  <a:pt x="1999999" y="998292"/>
                  <a:pt x="1999999" y="998292"/>
                  <a:pt x="1999999" y="4188616"/>
                </a:cubicBezTo>
                <a:cubicBezTo>
                  <a:pt x="1999999" y="4270743"/>
                  <a:pt x="1936606" y="4333918"/>
                  <a:pt x="1860534" y="4333918"/>
                </a:cubicBezTo>
                <a:cubicBezTo>
                  <a:pt x="1860534" y="4333918"/>
                  <a:pt x="1860534" y="4333918"/>
                  <a:pt x="1695711" y="4333918"/>
                </a:cubicBezTo>
                <a:cubicBezTo>
                  <a:pt x="1613300" y="4333918"/>
                  <a:pt x="1549906" y="4270743"/>
                  <a:pt x="1549906" y="4188616"/>
                </a:cubicBezTo>
                <a:lnTo>
                  <a:pt x="1549906" y="998292"/>
                </a:lnTo>
                <a:cubicBezTo>
                  <a:pt x="1549906" y="916165"/>
                  <a:pt x="1613300" y="852990"/>
                  <a:pt x="1695711" y="852990"/>
                </a:cubicBezTo>
                <a:close/>
                <a:moveTo>
                  <a:pt x="921706" y="0"/>
                </a:moveTo>
                <a:cubicBezTo>
                  <a:pt x="1085548" y="0"/>
                  <a:pt x="1085548" y="0"/>
                  <a:pt x="1085548" y="0"/>
                </a:cubicBezTo>
                <a:cubicBezTo>
                  <a:pt x="1167470" y="0"/>
                  <a:pt x="1230486" y="69489"/>
                  <a:pt x="1230486" y="145296"/>
                </a:cubicBezTo>
                <a:cubicBezTo>
                  <a:pt x="1230486" y="5281177"/>
                  <a:pt x="1230486" y="5281177"/>
                  <a:pt x="1230486" y="5281177"/>
                </a:cubicBezTo>
                <a:cubicBezTo>
                  <a:pt x="1230486" y="5363300"/>
                  <a:pt x="1167470" y="5426472"/>
                  <a:pt x="1085548" y="5426472"/>
                </a:cubicBezTo>
                <a:lnTo>
                  <a:pt x="921706" y="5426472"/>
                </a:lnTo>
                <a:cubicBezTo>
                  <a:pt x="839784" y="5426472"/>
                  <a:pt x="776768" y="5363300"/>
                  <a:pt x="776768" y="5281177"/>
                </a:cubicBezTo>
                <a:cubicBezTo>
                  <a:pt x="776768" y="145296"/>
                  <a:pt x="776768" y="145296"/>
                  <a:pt x="776768" y="145296"/>
                </a:cubicBezTo>
                <a:cubicBezTo>
                  <a:pt x="776768" y="69489"/>
                  <a:pt x="839784" y="0"/>
                  <a:pt x="92170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4144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9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baseball hitter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3" r="58259"/>
          <a:stretch/>
        </p:blipFill>
        <p:spPr bwMode="auto">
          <a:xfrm>
            <a:off x="6858001" y="-17060"/>
            <a:ext cx="2286000" cy="687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667CE0-0A2F-432F-9B23-B0D7DABA7917}"/>
              </a:ext>
            </a:extLst>
          </p:cNvPr>
          <p:cNvSpPr/>
          <p:nvPr userDrawn="1"/>
        </p:nvSpPr>
        <p:spPr bwMode="auto">
          <a:xfrm>
            <a:off x="6858000" y="2946"/>
            <a:ext cx="2296236" cy="6869167"/>
          </a:xfrm>
          <a:prstGeom prst="rect">
            <a:avLst/>
          </a:prstGeom>
          <a:solidFill>
            <a:schemeClr val="tx1">
              <a:alpha val="6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crowd of people in front of a stadium&#10;&#10;Description automatically generated with medium confidence">
            <a:extLst>
              <a:ext uri="{FF2B5EF4-FFF2-40B4-BE49-F238E27FC236}">
                <a16:creationId xmlns:a16="http://schemas.microsoft.com/office/drawing/2014/main" id="{30CDE572-C6A0-4ED6-9119-479C1F0C3B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46667"/>
          <a:stretch/>
        </p:blipFill>
        <p:spPr>
          <a:xfrm>
            <a:off x="0" y="0"/>
            <a:ext cx="9144000" cy="205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667CE0-0A2F-432F-9B23-B0D7DABA7917}"/>
              </a:ext>
            </a:extLst>
          </p:cNvPr>
          <p:cNvSpPr/>
          <p:nvPr userDrawn="1"/>
        </p:nvSpPr>
        <p:spPr bwMode="auto">
          <a:xfrm>
            <a:off x="0" y="0"/>
            <a:ext cx="9144000" cy="2057400"/>
          </a:xfrm>
          <a:prstGeom prst="rect">
            <a:avLst/>
          </a:prstGeom>
          <a:solidFill>
            <a:schemeClr val="tx1">
              <a:alpha val="8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6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3" r="58217"/>
          <a:stretch/>
        </p:blipFill>
        <p:spPr>
          <a:xfrm>
            <a:off x="7315201" y="0"/>
            <a:ext cx="182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6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 flipH="1">
            <a:off x="3304800" y="0"/>
            <a:ext cx="5839200" cy="6858000"/>
          </a:xfrm>
          <a:custGeom>
            <a:avLst/>
            <a:gdLst>
              <a:gd name="connsiteX0" fmla="*/ 5069538 w 5838383"/>
              <a:gd name="connsiteY0" fmla="*/ 1425678 h 6858000"/>
              <a:gd name="connsiteX1" fmla="*/ 5223004 w 5838383"/>
              <a:gd name="connsiteY1" fmla="*/ 1469448 h 6858000"/>
              <a:gd name="connsiteX2" fmla="*/ 5622794 w 5838383"/>
              <a:gd name="connsiteY2" fmla="*/ 1672895 h 6858000"/>
              <a:gd name="connsiteX3" fmla="*/ 5795710 w 5838383"/>
              <a:gd name="connsiteY3" fmla="*/ 2208049 h 6858000"/>
              <a:gd name="connsiteX4" fmla="*/ 3831094 w 5838383"/>
              <a:gd name="connsiteY4" fmla="*/ 6068672 h 6858000"/>
              <a:gd name="connsiteX5" fmla="*/ 3296687 w 5838383"/>
              <a:gd name="connsiteY5" fmla="*/ 6243877 h 6858000"/>
              <a:gd name="connsiteX6" fmla="*/ 2896897 w 5838383"/>
              <a:gd name="connsiteY6" fmla="*/ 6040429 h 6858000"/>
              <a:gd name="connsiteX7" fmla="*/ 2723980 w 5838383"/>
              <a:gd name="connsiteY7" fmla="*/ 5505277 h 6858000"/>
              <a:gd name="connsiteX8" fmla="*/ 4688596 w 5838383"/>
              <a:gd name="connsiteY8" fmla="*/ 1644654 h 6858000"/>
              <a:gd name="connsiteX9" fmla="*/ 5069538 w 5838383"/>
              <a:gd name="connsiteY9" fmla="*/ 1425678 h 6858000"/>
              <a:gd name="connsiteX10" fmla="*/ 3139314 w 5838383"/>
              <a:gd name="connsiteY10" fmla="*/ 0 h 6858000"/>
              <a:gd name="connsiteX11" fmla="*/ 4533131 w 5838383"/>
              <a:gd name="connsiteY11" fmla="*/ 0 h 6858000"/>
              <a:gd name="connsiteX12" fmla="*/ 4473795 w 5838383"/>
              <a:gd name="connsiteY12" fmla="*/ 116601 h 6858000"/>
              <a:gd name="connsiteX13" fmla="*/ 1168462 w 5838383"/>
              <a:gd name="connsiteY13" fmla="*/ 6611834 h 6858000"/>
              <a:gd name="connsiteX14" fmla="*/ 1043192 w 5838383"/>
              <a:gd name="connsiteY14" fmla="*/ 6858000 h 6858000"/>
              <a:gd name="connsiteX15" fmla="*/ 0 w 5838383"/>
              <a:gd name="connsiteY15" fmla="*/ 6858000 h 6858000"/>
              <a:gd name="connsiteX16" fmla="*/ 0 w 5838383"/>
              <a:gd name="connsiteY16" fmla="*/ 6168993 h 6858000"/>
              <a:gd name="connsiteX17" fmla="*/ 31186 w 5838383"/>
              <a:gd name="connsiteY17" fmla="*/ 6107710 h 6858000"/>
              <a:gd name="connsiteX18" fmla="*/ 2969131 w 5838383"/>
              <a:gd name="connsiteY18" fmla="*/ 334422 h 6858000"/>
              <a:gd name="connsiteX19" fmla="*/ 775376 w 5838383"/>
              <a:gd name="connsiteY19" fmla="*/ 0 h 6858000"/>
              <a:gd name="connsiteX20" fmla="*/ 2158059 w 5838383"/>
              <a:gd name="connsiteY20" fmla="*/ 0 h 6858000"/>
              <a:gd name="connsiteX21" fmla="*/ 0 w 5838383"/>
              <a:gd name="connsiteY21" fmla="*/ 4240753 h 6858000"/>
              <a:gd name="connsiteX22" fmla="*/ 0 w 5838383"/>
              <a:gd name="connsiteY22" fmla="*/ 1523674 h 6858000"/>
              <a:gd name="connsiteX23" fmla="*/ 12233 w 5838383"/>
              <a:gd name="connsiteY23" fmla="*/ 1499636 h 6858000"/>
              <a:gd name="connsiteX24" fmla="*/ 666273 w 5838383"/>
              <a:gd name="connsiteY24" fmla="*/ 214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38383" h="6858000">
                <a:moveTo>
                  <a:pt x="5069538" y="1425678"/>
                </a:moveTo>
                <a:cubicBezTo>
                  <a:pt x="5121028" y="1429705"/>
                  <a:pt x="5173030" y="1444017"/>
                  <a:pt x="5223004" y="1469448"/>
                </a:cubicBezTo>
                <a:cubicBezTo>
                  <a:pt x="5622794" y="1672895"/>
                  <a:pt x="5622794" y="1672895"/>
                  <a:pt x="5622794" y="1672895"/>
                </a:cubicBezTo>
                <a:cubicBezTo>
                  <a:pt x="5807315" y="1766795"/>
                  <a:pt x="5897870" y="2007297"/>
                  <a:pt x="5795710" y="2208049"/>
                </a:cubicBezTo>
                <a:lnTo>
                  <a:pt x="3831094" y="6068672"/>
                </a:lnTo>
                <a:cubicBezTo>
                  <a:pt x="3728933" y="6269426"/>
                  <a:pt x="3481207" y="6337776"/>
                  <a:pt x="3296687" y="6243877"/>
                </a:cubicBezTo>
                <a:cubicBezTo>
                  <a:pt x="2896897" y="6040429"/>
                  <a:pt x="2896897" y="6040429"/>
                  <a:pt x="2896897" y="6040429"/>
                </a:cubicBezTo>
                <a:cubicBezTo>
                  <a:pt x="2697000" y="5938705"/>
                  <a:pt x="2621819" y="5706032"/>
                  <a:pt x="2723980" y="5505277"/>
                </a:cubicBezTo>
                <a:cubicBezTo>
                  <a:pt x="4688596" y="1644654"/>
                  <a:pt x="4688596" y="1644654"/>
                  <a:pt x="4688596" y="1644654"/>
                </a:cubicBezTo>
                <a:cubicBezTo>
                  <a:pt x="4765216" y="1494091"/>
                  <a:pt x="4915069" y="1413599"/>
                  <a:pt x="5069538" y="1425678"/>
                </a:cubicBezTo>
                <a:close/>
                <a:moveTo>
                  <a:pt x="3139314" y="0"/>
                </a:moveTo>
                <a:lnTo>
                  <a:pt x="4533131" y="0"/>
                </a:lnTo>
                <a:lnTo>
                  <a:pt x="4473795" y="116601"/>
                </a:lnTo>
                <a:cubicBezTo>
                  <a:pt x="3736314" y="1565808"/>
                  <a:pt x="2680375" y="3640810"/>
                  <a:pt x="1168462" y="6611834"/>
                </a:cubicBezTo>
                <a:lnTo>
                  <a:pt x="1043192" y="6858000"/>
                </a:lnTo>
                <a:lnTo>
                  <a:pt x="0" y="6858000"/>
                </a:lnTo>
                <a:lnTo>
                  <a:pt x="0" y="6168993"/>
                </a:lnTo>
                <a:lnTo>
                  <a:pt x="31186" y="6107710"/>
                </a:lnTo>
                <a:cubicBezTo>
                  <a:pt x="663624" y="4864921"/>
                  <a:pt x="1595638" y="3033442"/>
                  <a:pt x="2969131" y="334422"/>
                </a:cubicBezTo>
                <a:close/>
                <a:moveTo>
                  <a:pt x="775376" y="0"/>
                </a:moveTo>
                <a:lnTo>
                  <a:pt x="2158059" y="0"/>
                </a:lnTo>
                <a:lnTo>
                  <a:pt x="0" y="4240753"/>
                </a:lnTo>
                <a:lnTo>
                  <a:pt x="0" y="1523674"/>
                </a:lnTo>
                <a:lnTo>
                  <a:pt x="12233" y="1499636"/>
                </a:lnTo>
                <a:cubicBezTo>
                  <a:pt x="257453" y="1017760"/>
                  <a:pt x="474378" y="591485"/>
                  <a:pt x="666273" y="2143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fr-CA" dirty="0"/>
          </a:p>
        </p:txBody>
      </p:sp>
      <p:sp>
        <p:nvSpPr>
          <p:cNvPr id="17" name="Freeform: Shape 33"/>
          <p:cNvSpPr>
            <a:spLocks/>
          </p:cNvSpPr>
          <p:nvPr userDrawn="1"/>
        </p:nvSpPr>
        <p:spPr bwMode="auto">
          <a:xfrm rot="19980000" flipV="1">
            <a:off x="6575822" y="3272413"/>
            <a:ext cx="437343" cy="3897251"/>
          </a:xfrm>
          <a:custGeom>
            <a:avLst/>
            <a:gdLst>
              <a:gd name="connsiteX0" fmla="*/ 352779 w 437343"/>
              <a:gd name="connsiteY0" fmla="*/ 3886500 h 3897251"/>
              <a:gd name="connsiteX1" fmla="*/ 297636 w 437343"/>
              <a:gd name="connsiteY1" fmla="*/ 3897251 h 3897251"/>
              <a:gd name="connsiteX2" fmla="*/ 139707 w 437343"/>
              <a:gd name="connsiteY2" fmla="*/ 3897251 h 3897251"/>
              <a:gd name="connsiteX3" fmla="*/ 0 w 437343"/>
              <a:gd name="connsiteY3" fmla="*/ 3757199 h 3897251"/>
              <a:gd name="connsiteX4" fmla="*/ 0 w 437343"/>
              <a:gd name="connsiteY4" fmla="*/ 308148 h 3897251"/>
              <a:gd name="connsiteX5" fmla="*/ 0 w 437343"/>
              <a:gd name="connsiteY5" fmla="*/ 222837 h 3897251"/>
              <a:gd name="connsiteX6" fmla="*/ 437343 w 437343"/>
              <a:gd name="connsiteY6" fmla="*/ 0 h 3897251"/>
              <a:gd name="connsiteX7" fmla="*/ 437343 w 437343"/>
              <a:gd name="connsiteY7" fmla="*/ 48687 h 3897251"/>
              <a:gd name="connsiteX8" fmla="*/ 437343 w 437343"/>
              <a:gd name="connsiteY8" fmla="*/ 3757199 h 3897251"/>
              <a:gd name="connsiteX9" fmla="*/ 352779 w 437343"/>
              <a:gd name="connsiteY9" fmla="*/ 3886500 h 38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343" h="3897251">
                <a:moveTo>
                  <a:pt x="352779" y="3886500"/>
                </a:moveTo>
                <a:cubicBezTo>
                  <a:pt x="335980" y="3893445"/>
                  <a:pt x="317377" y="3897251"/>
                  <a:pt x="297636" y="3897251"/>
                </a:cubicBezTo>
                <a:lnTo>
                  <a:pt x="139707" y="3897251"/>
                </a:lnTo>
                <a:cubicBezTo>
                  <a:pt x="60742" y="3897251"/>
                  <a:pt x="0" y="3836358"/>
                  <a:pt x="0" y="3757199"/>
                </a:cubicBezTo>
                <a:cubicBezTo>
                  <a:pt x="0" y="2132811"/>
                  <a:pt x="0" y="1041424"/>
                  <a:pt x="0" y="308148"/>
                </a:cubicBezTo>
                <a:lnTo>
                  <a:pt x="0" y="222837"/>
                </a:lnTo>
                <a:lnTo>
                  <a:pt x="437343" y="0"/>
                </a:lnTo>
                <a:lnTo>
                  <a:pt x="437343" y="48687"/>
                </a:lnTo>
                <a:cubicBezTo>
                  <a:pt x="437343" y="3757199"/>
                  <a:pt x="437343" y="3757199"/>
                  <a:pt x="437343" y="3757199"/>
                </a:cubicBezTo>
                <a:cubicBezTo>
                  <a:pt x="437343" y="3816568"/>
                  <a:pt x="403176" y="3865663"/>
                  <a:pt x="352779" y="38865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8" name="Freeform: Shape 35"/>
          <p:cNvSpPr>
            <a:spLocks/>
          </p:cNvSpPr>
          <p:nvPr userDrawn="1"/>
        </p:nvSpPr>
        <p:spPr bwMode="auto">
          <a:xfrm rot="19980000" flipH="1">
            <a:off x="7115846" y="-311663"/>
            <a:ext cx="437343" cy="3897251"/>
          </a:xfrm>
          <a:custGeom>
            <a:avLst/>
            <a:gdLst>
              <a:gd name="connsiteX0" fmla="*/ 352779 w 437343"/>
              <a:gd name="connsiteY0" fmla="*/ 3886500 h 3897251"/>
              <a:gd name="connsiteX1" fmla="*/ 297636 w 437343"/>
              <a:gd name="connsiteY1" fmla="*/ 3897251 h 3897251"/>
              <a:gd name="connsiteX2" fmla="*/ 139707 w 437343"/>
              <a:gd name="connsiteY2" fmla="*/ 3897251 h 3897251"/>
              <a:gd name="connsiteX3" fmla="*/ 0 w 437343"/>
              <a:gd name="connsiteY3" fmla="*/ 3757199 h 3897251"/>
              <a:gd name="connsiteX4" fmla="*/ 0 w 437343"/>
              <a:gd name="connsiteY4" fmla="*/ 308148 h 3897251"/>
              <a:gd name="connsiteX5" fmla="*/ 0 w 437343"/>
              <a:gd name="connsiteY5" fmla="*/ 222837 h 3897251"/>
              <a:gd name="connsiteX6" fmla="*/ 437343 w 437343"/>
              <a:gd name="connsiteY6" fmla="*/ 0 h 3897251"/>
              <a:gd name="connsiteX7" fmla="*/ 437343 w 437343"/>
              <a:gd name="connsiteY7" fmla="*/ 48687 h 3897251"/>
              <a:gd name="connsiteX8" fmla="*/ 437343 w 437343"/>
              <a:gd name="connsiteY8" fmla="*/ 3757199 h 3897251"/>
              <a:gd name="connsiteX9" fmla="*/ 352779 w 437343"/>
              <a:gd name="connsiteY9" fmla="*/ 3886500 h 38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343" h="3897251">
                <a:moveTo>
                  <a:pt x="352779" y="3886500"/>
                </a:moveTo>
                <a:cubicBezTo>
                  <a:pt x="335980" y="3893445"/>
                  <a:pt x="317377" y="3897251"/>
                  <a:pt x="297636" y="3897251"/>
                </a:cubicBezTo>
                <a:lnTo>
                  <a:pt x="139707" y="3897251"/>
                </a:lnTo>
                <a:cubicBezTo>
                  <a:pt x="60742" y="3897251"/>
                  <a:pt x="0" y="3836358"/>
                  <a:pt x="0" y="3757199"/>
                </a:cubicBezTo>
                <a:cubicBezTo>
                  <a:pt x="0" y="2132811"/>
                  <a:pt x="0" y="1041424"/>
                  <a:pt x="0" y="308148"/>
                </a:cubicBezTo>
                <a:lnTo>
                  <a:pt x="0" y="222837"/>
                </a:lnTo>
                <a:lnTo>
                  <a:pt x="437343" y="0"/>
                </a:lnTo>
                <a:lnTo>
                  <a:pt x="437343" y="48687"/>
                </a:lnTo>
                <a:cubicBezTo>
                  <a:pt x="437343" y="3757199"/>
                  <a:pt x="437343" y="3757199"/>
                  <a:pt x="437343" y="3757199"/>
                </a:cubicBezTo>
                <a:cubicBezTo>
                  <a:pt x="437343" y="3816568"/>
                  <a:pt x="403176" y="3865663"/>
                  <a:pt x="352779" y="388650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998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76" y="0"/>
            <a:ext cx="2401824" cy="282244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33"/>
          <p:cNvSpPr>
            <a:spLocks/>
          </p:cNvSpPr>
          <p:nvPr userDrawn="1"/>
        </p:nvSpPr>
        <p:spPr bwMode="auto">
          <a:xfrm rot="19980000" flipV="1">
            <a:off x="8076908" y="1353994"/>
            <a:ext cx="179797" cy="1602204"/>
          </a:xfrm>
          <a:custGeom>
            <a:avLst/>
            <a:gdLst>
              <a:gd name="connsiteX0" fmla="*/ 352779 w 437343"/>
              <a:gd name="connsiteY0" fmla="*/ 3886500 h 3897251"/>
              <a:gd name="connsiteX1" fmla="*/ 297636 w 437343"/>
              <a:gd name="connsiteY1" fmla="*/ 3897251 h 3897251"/>
              <a:gd name="connsiteX2" fmla="*/ 139707 w 437343"/>
              <a:gd name="connsiteY2" fmla="*/ 3897251 h 3897251"/>
              <a:gd name="connsiteX3" fmla="*/ 0 w 437343"/>
              <a:gd name="connsiteY3" fmla="*/ 3757199 h 3897251"/>
              <a:gd name="connsiteX4" fmla="*/ 0 w 437343"/>
              <a:gd name="connsiteY4" fmla="*/ 308148 h 3897251"/>
              <a:gd name="connsiteX5" fmla="*/ 0 w 437343"/>
              <a:gd name="connsiteY5" fmla="*/ 222837 h 3897251"/>
              <a:gd name="connsiteX6" fmla="*/ 437343 w 437343"/>
              <a:gd name="connsiteY6" fmla="*/ 0 h 3897251"/>
              <a:gd name="connsiteX7" fmla="*/ 437343 w 437343"/>
              <a:gd name="connsiteY7" fmla="*/ 48687 h 3897251"/>
              <a:gd name="connsiteX8" fmla="*/ 437343 w 437343"/>
              <a:gd name="connsiteY8" fmla="*/ 3757199 h 3897251"/>
              <a:gd name="connsiteX9" fmla="*/ 352779 w 437343"/>
              <a:gd name="connsiteY9" fmla="*/ 3886500 h 38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343" h="3897251">
                <a:moveTo>
                  <a:pt x="352779" y="3886500"/>
                </a:moveTo>
                <a:cubicBezTo>
                  <a:pt x="335980" y="3893445"/>
                  <a:pt x="317377" y="3897251"/>
                  <a:pt x="297636" y="3897251"/>
                </a:cubicBezTo>
                <a:lnTo>
                  <a:pt x="139707" y="3897251"/>
                </a:lnTo>
                <a:cubicBezTo>
                  <a:pt x="60742" y="3897251"/>
                  <a:pt x="0" y="3836358"/>
                  <a:pt x="0" y="3757199"/>
                </a:cubicBezTo>
                <a:cubicBezTo>
                  <a:pt x="0" y="2132811"/>
                  <a:pt x="0" y="1041424"/>
                  <a:pt x="0" y="308148"/>
                </a:cubicBezTo>
                <a:lnTo>
                  <a:pt x="0" y="222837"/>
                </a:lnTo>
                <a:lnTo>
                  <a:pt x="437343" y="0"/>
                </a:lnTo>
                <a:lnTo>
                  <a:pt x="437343" y="48687"/>
                </a:lnTo>
                <a:cubicBezTo>
                  <a:pt x="437343" y="3757199"/>
                  <a:pt x="437343" y="3757199"/>
                  <a:pt x="437343" y="3757199"/>
                </a:cubicBezTo>
                <a:cubicBezTo>
                  <a:pt x="437343" y="3816568"/>
                  <a:pt x="403176" y="3865663"/>
                  <a:pt x="352779" y="388650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8" name="Freeform: Shape 35"/>
          <p:cNvSpPr>
            <a:spLocks/>
          </p:cNvSpPr>
          <p:nvPr userDrawn="1"/>
        </p:nvSpPr>
        <p:spPr bwMode="auto">
          <a:xfrm rot="19980000" flipH="1">
            <a:off x="8303590" y="-134002"/>
            <a:ext cx="179797" cy="1602204"/>
          </a:xfrm>
          <a:custGeom>
            <a:avLst/>
            <a:gdLst>
              <a:gd name="connsiteX0" fmla="*/ 352779 w 437343"/>
              <a:gd name="connsiteY0" fmla="*/ 3886500 h 3897251"/>
              <a:gd name="connsiteX1" fmla="*/ 297636 w 437343"/>
              <a:gd name="connsiteY1" fmla="*/ 3897251 h 3897251"/>
              <a:gd name="connsiteX2" fmla="*/ 139707 w 437343"/>
              <a:gd name="connsiteY2" fmla="*/ 3897251 h 3897251"/>
              <a:gd name="connsiteX3" fmla="*/ 0 w 437343"/>
              <a:gd name="connsiteY3" fmla="*/ 3757199 h 3897251"/>
              <a:gd name="connsiteX4" fmla="*/ 0 w 437343"/>
              <a:gd name="connsiteY4" fmla="*/ 308148 h 3897251"/>
              <a:gd name="connsiteX5" fmla="*/ 0 w 437343"/>
              <a:gd name="connsiteY5" fmla="*/ 222837 h 3897251"/>
              <a:gd name="connsiteX6" fmla="*/ 437343 w 437343"/>
              <a:gd name="connsiteY6" fmla="*/ 0 h 3897251"/>
              <a:gd name="connsiteX7" fmla="*/ 437343 w 437343"/>
              <a:gd name="connsiteY7" fmla="*/ 48687 h 3897251"/>
              <a:gd name="connsiteX8" fmla="*/ 437343 w 437343"/>
              <a:gd name="connsiteY8" fmla="*/ 3757199 h 3897251"/>
              <a:gd name="connsiteX9" fmla="*/ 352779 w 437343"/>
              <a:gd name="connsiteY9" fmla="*/ 3886500 h 389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343" h="3897251">
                <a:moveTo>
                  <a:pt x="352779" y="3886500"/>
                </a:moveTo>
                <a:cubicBezTo>
                  <a:pt x="335980" y="3893445"/>
                  <a:pt x="317377" y="3897251"/>
                  <a:pt x="297636" y="3897251"/>
                </a:cubicBezTo>
                <a:lnTo>
                  <a:pt x="139707" y="3897251"/>
                </a:lnTo>
                <a:cubicBezTo>
                  <a:pt x="60742" y="3897251"/>
                  <a:pt x="0" y="3836358"/>
                  <a:pt x="0" y="3757199"/>
                </a:cubicBezTo>
                <a:cubicBezTo>
                  <a:pt x="0" y="2132811"/>
                  <a:pt x="0" y="1041424"/>
                  <a:pt x="0" y="308148"/>
                </a:cubicBezTo>
                <a:lnTo>
                  <a:pt x="0" y="222837"/>
                </a:lnTo>
                <a:lnTo>
                  <a:pt x="437343" y="0"/>
                </a:lnTo>
                <a:lnTo>
                  <a:pt x="437343" y="48687"/>
                </a:lnTo>
                <a:cubicBezTo>
                  <a:pt x="437343" y="3757199"/>
                  <a:pt x="437343" y="3757199"/>
                  <a:pt x="437343" y="3757199"/>
                </a:cubicBezTo>
                <a:cubicBezTo>
                  <a:pt x="437343" y="3816568"/>
                  <a:pt x="403176" y="3865663"/>
                  <a:pt x="352779" y="388650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896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525135" y="1316131"/>
            <a:ext cx="2665730" cy="107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61965" y="1546414"/>
            <a:ext cx="3408830" cy="1019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2000" b="0" i="0" spc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CA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83568" y="3186718"/>
            <a:ext cx="3387228" cy="3267871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 marL="457200" indent="0">
              <a:buNone/>
              <a:defRPr sz="1100">
                <a:solidFill>
                  <a:schemeClr val="accent6"/>
                </a:solidFill>
              </a:defRPr>
            </a:lvl2pPr>
            <a:lvl3pPr marL="914400" indent="0">
              <a:buNone/>
              <a:defRPr sz="1100">
                <a:solidFill>
                  <a:schemeClr val="accent6"/>
                </a:solidFill>
              </a:defRPr>
            </a:lvl3pPr>
            <a:lvl4pPr marL="1371600" indent="0">
              <a:buNone/>
              <a:defRPr sz="1100">
                <a:solidFill>
                  <a:schemeClr val="accent6"/>
                </a:solidFill>
              </a:defRPr>
            </a:lvl4pPr>
            <a:lvl5pPr marL="1828800" indent="0">
              <a:buNone/>
              <a:defRPr sz="11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16603" y="0"/>
            <a:ext cx="4021997" cy="4724400"/>
          </a:xfrm>
          <a:custGeom>
            <a:avLst/>
            <a:gdLst>
              <a:gd name="connsiteX0" fmla="*/ 5069538 w 5838383"/>
              <a:gd name="connsiteY0" fmla="*/ 1425678 h 6858000"/>
              <a:gd name="connsiteX1" fmla="*/ 5223004 w 5838383"/>
              <a:gd name="connsiteY1" fmla="*/ 1469448 h 6858000"/>
              <a:gd name="connsiteX2" fmla="*/ 5622794 w 5838383"/>
              <a:gd name="connsiteY2" fmla="*/ 1672895 h 6858000"/>
              <a:gd name="connsiteX3" fmla="*/ 5795710 w 5838383"/>
              <a:gd name="connsiteY3" fmla="*/ 2208049 h 6858000"/>
              <a:gd name="connsiteX4" fmla="*/ 3831094 w 5838383"/>
              <a:gd name="connsiteY4" fmla="*/ 6068672 h 6858000"/>
              <a:gd name="connsiteX5" fmla="*/ 3296687 w 5838383"/>
              <a:gd name="connsiteY5" fmla="*/ 6243877 h 6858000"/>
              <a:gd name="connsiteX6" fmla="*/ 2896897 w 5838383"/>
              <a:gd name="connsiteY6" fmla="*/ 6040429 h 6858000"/>
              <a:gd name="connsiteX7" fmla="*/ 2723980 w 5838383"/>
              <a:gd name="connsiteY7" fmla="*/ 5505277 h 6858000"/>
              <a:gd name="connsiteX8" fmla="*/ 4688596 w 5838383"/>
              <a:gd name="connsiteY8" fmla="*/ 1644654 h 6858000"/>
              <a:gd name="connsiteX9" fmla="*/ 5069538 w 5838383"/>
              <a:gd name="connsiteY9" fmla="*/ 1425678 h 6858000"/>
              <a:gd name="connsiteX10" fmla="*/ 3139314 w 5838383"/>
              <a:gd name="connsiteY10" fmla="*/ 0 h 6858000"/>
              <a:gd name="connsiteX11" fmla="*/ 4533131 w 5838383"/>
              <a:gd name="connsiteY11" fmla="*/ 0 h 6858000"/>
              <a:gd name="connsiteX12" fmla="*/ 4473795 w 5838383"/>
              <a:gd name="connsiteY12" fmla="*/ 116601 h 6858000"/>
              <a:gd name="connsiteX13" fmla="*/ 1168462 w 5838383"/>
              <a:gd name="connsiteY13" fmla="*/ 6611834 h 6858000"/>
              <a:gd name="connsiteX14" fmla="*/ 1043192 w 5838383"/>
              <a:gd name="connsiteY14" fmla="*/ 6858000 h 6858000"/>
              <a:gd name="connsiteX15" fmla="*/ 0 w 5838383"/>
              <a:gd name="connsiteY15" fmla="*/ 6858000 h 6858000"/>
              <a:gd name="connsiteX16" fmla="*/ 0 w 5838383"/>
              <a:gd name="connsiteY16" fmla="*/ 6168993 h 6858000"/>
              <a:gd name="connsiteX17" fmla="*/ 31186 w 5838383"/>
              <a:gd name="connsiteY17" fmla="*/ 6107710 h 6858000"/>
              <a:gd name="connsiteX18" fmla="*/ 2969131 w 5838383"/>
              <a:gd name="connsiteY18" fmla="*/ 334422 h 6858000"/>
              <a:gd name="connsiteX19" fmla="*/ 775376 w 5838383"/>
              <a:gd name="connsiteY19" fmla="*/ 0 h 6858000"/>
              <a:gd name="connsiteX20" fmla="*/ 2158059 w 5838383"/>
              <a:gd name="connsiteY20" fmla="*/ 0 h 6858000"/>
              <a:gd name="connsiteX21" fmla="*/ 0 w 5838383"/>
              <a:gd name="connsiteY21" fmla="*/ 4240753 h 6858000"/>
              <a:gd name="connsiteX22" fmla="*/ 0 w 5838383"/>
              <a:gd name="connsiteY22" fmla="*/ 1523674 h 6858000"/>
              <a:gd name="connsiteX23" fmla="*/ 12233 w 5838383"/>
              <a:gd name="connsiteY23" fmla="*/ 1499636 h 6858000"/>
              <a:gd name="connsiteX24" fmla="*/ 666273 w 5838383"/>
              <a:gd name="connsiteY24" fmla="*/ 214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38383" h="6858000">
                <a:moveTo>
                  <a:pt x="5069538" y="1425678"/>
                </a:moveTo>
                <a:cubicBezTo>
                  <a:pt x="5121028" y="1429705"/>
                  <a:pt x="5173030" y="1444017"/>
                  <a:pt x="5223004" y="1469448"/>
                </a:cubicBezTo>
                <a:cubicBezTo>
                  <a:pt x="5622794" y="1672895"/>
                  <a:pt x="5622794" y="1672895"/>
                  <a:pt x="5622794" y="1672895"/>
                </a:cubicBezTo>
                <a:cubicBezTo>
                  <a:pt x="5807315" y="1766795"/>
                  <a:pt x="5897870" y="2007297"/>
                  <a:pt x="5795710" y="2208049"/>
                </a:cubicBezTo>
                <a:lnTo>
                  <a:pt x="3831094" y="6068672"/>
                </a:lnTo>
                <a:cubicBezTo>
                  <a:pt x="3728933" y="6269426"/>
                  <a:pt x="3481207" y="6337776"/>
                  <a:pt x="3296687" y="6243877"/>
                </a:cubicBezTo>
                <a:cubicBezTo>
                  <a:pt x="2896897" y="6040429"/>
                  <a:pt x="2896897" y="6040429"/>
                  <a:pt x="2896897" y="6040429"/>
                </a:cubicBezTo>
                <a:cubicBezTo>
                  <a:pt x="2697000" y="5938705"/>
                  <a:pt x="2621819" y="5706032"/>
                  <a:pt x="2723980" y="5505277"/>
                </a:cubicBezTo>
                <a:cubicBezTo>
                  <a:pt x="4688596" y="1644654"/>
                  <a:pt x="4688596" y="1644654"/>
                  <a:pt x="4688596" y="1644654"/>
                </a:cubicBezTo>
                <a:cubicBezTo>
                  <a:pt x="4765216" y="1494091"/>
                  <a:pt x="4915069" y="1413599"/>
                  <a:pt x="5069538" y="1425678"/>
                </a:cubicBezTo>
                <a:close/>
                <a:moveTo>
                  <a:pt x="3139314" y="0"/>
                </a:moveTo>
                <a:lnTo>
                  <a:pt x="4533131" y="0"/>
                </a:lnTo>
                <a:lnTo>
                  <a:pt x="4473795" y="116601"/>
                </a:lnTo>
                <a:cubicBezTo>
                  <a:pt x="3736314" y="1565808"/>
                  <a:pt x="2680375" y="3640810"/>
                  <a:pt x="1168462" y="6611834"/>
                </a:cubicBezTo>
                <a:lnTo>
                  <a:pt x="1043192" y="6858000"/>
                </a:lnTo>
                <a:lnTo>
                  <a:pt x="0" y="6858000"/>
                </a:lnTo>
                <a:lnTo>
                  <a:pt x="0" y="6168993"/>
                </a:lnTo>
                <a:lnTo>
                  <a:pt x="31186" y="6107710"/>
                </a:lnTo>
                <a:cubicBezTo>
                  <a:pt x="663624" y="4864921"/>
                  <a:pt x="1595638" y="3033442"/>
                  <a:pt x="2969131" y="334422"/>
                </a:cubicBezTo>
                <a:close/>
                <a:moveTo>
                  <a:pt x="775376" y="0"/>
                </a:moveTo>
                <a:lnTo>
                  <a:pt x="2158059" y="0"/>
                </a:lnTo>
                <a:lnTo>
                  <a:pt x="0" y="4240753"/>
                </a:lnTo>
                <a:lnTo>
                  <a:pt x="0" y="1523674"/>
                </a:lnTo>
                <a:lnTo>
                  <a:pt x="12233" y="1499636"/>
                </a:lnTo>
                <a:cubicBezTo>
                  <a:pt x="257453" y="1017760"/>
                  <a:pt x="474378" y="591485"/>
                  <a:pt x="666273" y="2143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fr-CA" dirty="0"/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 rot="1620000">
            <a:off x="1812127" y="1758759"/>
            <a:ext cx="222874" cy="2665577"/>
          </a:xfrm>
          <a:custGeom>
            <a:avLst/>
            <a:gdLst>
              <a:gd name="T0" fmla="*/ 23 w 72"/>
              <a:gd name="T1" fmla="*/ 859 h 859"/>
              <a:gd name="T2" fmla="*/ 0 w 72"/>
              <a:gd name="T3" fmla="*/ 836 h 859"/>
              <a:gd name="T4" fmla="*/ 0 w 72"/>
              <a:gd name="T5" fmla="*/ 23 h 859"/>
              <a:gd name="T6" fmla="*/ 23 w 72"/>
              <a:gd name="T7" fmla="*/ 0 h 859"/>
              <a:gd name="T8" fmla="*/ 49 w 72"/>
              <a:gd name="T9" fmla="*/ 0 h 859"/>
              <a:gd name="T10" fmla="*/ 72 w 72"/>
              <a:gd name="T11" fmla="*/ 23 h 859"/>
              <a:gd name="T12" fmla="*/ 72 w 72"/>
              <a:gd name="T13" fmla="*/ 836 h 859"/>
              <a:gd name="T14" fmla="*/ 49 w 72"/>
              <a:gd name="T15" fmla="*/ 859 h 859"/>
              <a:gd name="T16" fmla="*/ 23 w 72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" h="859">
                <a:moveTo>
                  <a:pt x="23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62" y="0"/>
                  <a:pt x="72" y="11"/>
                  <a:pt x="72" y="23"/>
                </a:cubicBezTo>
                <a:cubicBezTo>
                  <a:pt x="72" y="836"/>
                  <a:pt x="72" y="836"/>
                  <a:pt x="72" y="836"/>
                </a:cubicBezTo>
                <a:cubicBezTo>
                  <a:pt x="72" y="849"/>
                  <a:pt x="62" y="859"/>
                  <a:pt x="49" y="859"/>
                </a:cubicBezTo>
                <a:lnTo>
                  <a:pt x="23" y="85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4" name="Freeform: Shape 25"/>
          <p:cNvSpPr>
            <a:spLocks noChangeAspect="1"/>
          </p:cNvSpPr>
          <p:nvPr userDrawn="1"/>
        </p:nvSpPr>
        <p:spPr bwMode="auto">
          <a:xfrm rot="1620000">
            <a:off x="1275336" y="-160814"/>
            <a:ext cx="222874" cy="2169604"/>
          </a:xfrm>
          <a:custGeom>
            <a:avLst/>
            <a:gdLst>
              <a:gd name="connsiteX0" fmla="*/ 0 w 416631"/>
              <a:gd name="connsiteY0" fmla="*/ 216835 h 4055766"/>
              <a:gd name="connsiteX1" fmla="*/ 416631 w 416631"/>
              <a:gd name="connsiteY1" fmla="*/ 0 h 4055766"/>
              <a:gd name="connsiteX2" fmla="*/ 416631 w 416631"/>
              <a:gd name="connsiteY2" fmla="*/ 36418 h 4055766"/>
              <a:gd name="connsiteX3" fmla="*/ 416631 w 416631"/>
              <a:gd name="connsiteY3" fmla="*/ 3922347 h 4055766"/>
              <a:gd name="connsiteX4" fmla="*/ 283541 w 416631"/>
              <a:gd name="connsiteY4" fmla="*/ 4055766 h 4055766"/>
              <a:gd name="connsiteX5" fmla="*/ 133091 w 416631"/>
              <a:gd name="connsiteY5" fmla="*/ 4055766 h 4055766"/>
              <a:gd name="connsiteX6" fmla="*/ 0 w 416631"/>
              <a:gd name="connsiteY6" fmla="*/ 3922347 h 4055766"/>
              <a:gd name="connsiteX7" fmla="*/ 0 w 416631"/>
              <a:gd name="connsiteY7" fmla="*/ 357655 h 4055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631" h="4055766">
                <a:moveTo>
                  <a:pt x="0" y="216835"/>
                </a:moveTo>
                <a:lnTo>
                  <a:pt x="416631" y="0"/>
                </a:lnTo>
                <a:lnTo>
                  <a:pt x="416631" y="36418"/>
                </a:lnTo>
                <a:cubicBezTo>
                  <a:pt x="416631" y="3922347"/>
                  <a:pt x="416631" y="3922347"/>
                  <a:pt x="416631" y="3922347"/>
                </a:cubicBezTo>
                <a:cubicBezTo>
                  <a:pt x="416631" y="3997757"/>
                  <a:pt x="358766" y="4055766"/>
                  <a:pt x="283541" y="4055766"/>
                </a:cubicBezTo>
                <a:lnTo>
                  <a:pt x="133091" y="4055766"/>
                </a:lnTo>
                <a:cubicBezTo>
                  <a:pt x="57865" y="4055766"/>
                  <a:pt x="0" y="3997757"/>
                  <a:pt x="0" y="3922347"/>
                </a:cubicBezTo>
                <a:cubicBezTo>
                  <a:pt x="0" y="2153817"/>
                  <a:pt x="0" y="1048486"/>
                  <a:pt x="0" y="35765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615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525135" y="1316131"/>
            <a:ext cx="2665730" cy="107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61965" y="1546414"/>
            <a:ext cx="3408830" cy="1019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2000" b="0" i="0" spc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CA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83568" y="3186718"/>
            <a:ext cx="3387228" cy="3267871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 marL="457200" indent="0">
              <a:buNone/>
              <a:defRPr sz="1100">
                <a:solidFill>
                  <a:schemeClr val="accent6"/>
                </a:solidFill>
              </a:defRPr>
            </a:lvl2pPr>
            <a:lvl3pPr marL="914400" indent="0">
              <a:buNone/>
              <a:defRPr sz="1100">
                <a:solidFill>
                  <a:schemeClr val="accent6"/>
                </a:solidFill>
              </a:defRPr>
            </a:lvl3pPr>
            <a:lvl4pPr marL="1371600" indent="0">
              <a:buNone/>
              <a:defRPr sz="1100">
                <a:solidFill>
                  <a:schemeClr val="accent6"/>
                </a:solidFill>
              </a:defRPr>
            </a:lvl4pPr>
            <a:lvl5pPr marL="1828800" indent="0">
              <a:buNone/>
              <a:defRPr sz="11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16603" y="0"/>
            <a:ext cx="4021997" cy="4724400"/>
          </a:xfrm>
          <a:custGeom>
            <a:avLst/>
            <a:gdLst>
              <a:gd name="connsiteX0" fmla="*/ 5069538 w 5838383"/>
              <a:gd name="connsiteY0" fmla="*/ 1425678 h 6858000"/>
              <a:gd name="connsiteX1" fmla="*/ 5223004 w 5838383"/>
              <a:gd name="connsiteY1" fmla="*/ 1469448 h 6858000"/>
              <a:gd name="connsiteX2" fmla="*/ 5622794 w 5838383"/>
              <a:gd name="connsiteY2" fmla="*/ 1672895 h 6858000"/>
              <a:gd name="connsiteX3" fmla="*/ 5795710 w 5838383"/>
              <a:gd name="connsiteY3" fmla="*/ 2208049 h 6858000"/>
              <a:gd name="connsiteX4" fmla="*/ 3831094 w 5838383"/>
              <a:gd name="connsiteY4" fmla="*/ 6068672 h 6858000"/>
              <a:gd name="connsiteX5" fmla="*/ 3296687 w 5838383"/>
              <a:gd name="connsiteY5" fmla="*/ 6243877 h 6858000"/>
              <a:gd name="connsiteX6" fmla="*/ 2896897 w 5838383"/>
              <a:gd name="connsiteY6" fmla="*/ 6040429 h 6858000"/>
              <a:gd name="connsiteX7" fmla="*/ 2723980 w 5838383"/>
              <a:gd name="connsiteY7" fmla="*/ 5505277 h 6858000"/>
              <a:gd name="connsiteX8" fmla="*/ 4688596 w 5838383"/>
              <a:gd name="connsiteY8" fmla="*/ 1644654 h 6858000"/>
              <a:gd name="connsiteX9" fmla="*/ 5069538 w 5838383"/>
              <a:gd name="connsiteY9" fmla="*/ 1425678 h 6858000"/>
              <a:gd name="connsiteX10" fmla="*/ 3139314 w 5838383"/>
              <a:gd name="connsiteY10" fmla="*/ 0 h 6858000"/>
              <a:gd name="connsiteX11" fmla="*/ 4533131 w 5838383"/>
              <a:gd name="connsiteY11" fmla="*/ 0 h 6858000"/>
              <a:gd name="connsiteX12" fmla="*/ 4473795 w 5838383"/>
              <a:gd name="connsiteY12" fmla="*/ 116601 h 6858000"/>
              <a:gd name="connsiteX13" fmla="*/ 1168462 w 5838383"/>
              <a:gd name="connsiteY13" fmla="*/ 6611834 h 6858000"/>
              <a:gd name="connsiteX14" fmla="*/ 1043192 w 5838383"/>
              <a:gd name="connsiteY14" fmla="*/ 6858000 h 6858000"/>
              <a:gd name="connsiteX15" fmla="*/ 0 w 5838383"/>
              <a:gd name="connsiteY15" fmla="*/ 6858000 h 6858000"/>
              <a:gd name="connsiteX16" fmla="*/ 0 w 5838383"/>
              <a:gd name="connsiteY16" fmla="*/ 6168993 h 6858000"/>
              <a:gd name="connsiteX17" fmla="*/ 31186 w 5838383"/>
              <a:gd name="connsiteY17" fmla="*/ 6107710 h 6858000"/>
              <a:gd name="connsiteX18" fmla="*/ 2969131 w 5838383"/>
              <a:gd name="connsiteY18" fmla="*/ 334422 h 6858000"/>
              <a:gd name="connsiteX19" fmla="*/ 775376 w 5838383"/>
              <a:gd name="connsiteY19" fmla="*/ 0 h 6858000"/>
              <a:gd name="connsiteX20" fmla="*/ 2158059 w 5838383"/>
              <a:gd name="connsiteY20" fmla="*/ 0 h 6858000"/>
              <a:gd name="connsiteX21" fmla="*/ 0 w 5838383"/>
              <a:gd name="connsiteY21" fmla="*/ 4240753 h 6858000"/>
              <a:gd name="connsiteX22" fmla="*/ 0 w 5838383"/>
              <a:gd name="connsiteY22" fmla="*/ 1523674 h 6858000"/>
              <a:gd name="connsiteX23" fmla="*/ 12233 w 5838383"/>
              <a:gd name="connsiteY23" fmla="*/ 1499636 h 6858000"/>
              <a:gd name="connsiteX24" fmla="*/ 666273 w 5838383"/>
              <a:gd name="connsiteY24" fmla="*/ 214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38383" h="6858000">
                <a:moveTo>
                  <a:pt x="5069538" y="1425678"/>
                </a:moveTo>
                <a:cubicBezTo>
                  <a:pt x="5121028" y="1429705"/>
                  <a:pt x="5173030" y="1444017"/>
                  <a:pt x="5223004" y="1469448"/>
                </a:cubicBezTo>
                <a:cubicBezTo>
                  <a:pt x="5622794" y="1672895"/>
                  <a:pt x="5622794" y="1672895"/>
                  <a:pt x="5622794" y="1672895"/>
                </a:cubicBezTo>
                <a:cubicBezTo>
                  <a:pt x="5807315" y="1766795"/>
                  <a:pt x="5897870" y="2007297"/>
                  <a:pt x="5795710" y="2208049"/>
                </a:cubicBezTo>
                <a:lnTo>
                  <a:pt x="3831094" y="6068672"/>
                </a:lnTo>
                <a:cubicBezTo>
                  <a:pt x="3728933" y="6269426"/>
                  <a:pt x="3481207" y="6337776"/>
                  <a:pt x="3296687" y="6243877"/>
                </a:cubicBezTo>
                <a:cubicBezTo>
                  <a:pt x="2896897" y="6040429"/>
                  <a:pt x="2896897" y="6040429"/>
                  <a:pt x="2896897" y="6040429"/>
                </a:cubicBezTo>
                <a:cubicBezTo>
                  <a:pt x="2697000" y="5938705"/>
                  <a:pt x="2621819" y="5706032"/>
                  <a:pt x="2723980" y="5505277"/>
                </a:cubicBezTo>
                <a:cubicBezTo>
                  <a:pt x="4688596" y="1644654"/>
                  <a:pt x="4688596" y="1644654"/>
                  <a:pt x="4688596" y="1644654"/>
                </a:cubicBezTo>
                <a:cubicBezTo>
                  <a:pt x="4765216" y="1494091"/>
                  <a:pt x="4915069" y="1413599"/>
                  <a:pt x="5069538" y="1425678"/>
                </a:cubicBezTo>
                <a:close/>
                <a:moveTo>
                  <a:pt x="3139314" y="0"/>
                </a:moveTo>
                <a:lnTo>
                  <a:pt x="4533131" y="0"/>
                </a:lnTo>
                <a:lnTo>
                  <a:pt x="4473795" y="116601"/>
                </a:lnTo>
                <a:cubicBezTo>
                  <a:pt x="3736314" y="1565808"/>
                  <a:pt x="2680375" y="3640810"/>
                  <a:pt x="1168462" y="6611834"/>
                </a:cubicBezTo>
                <a:lnTo>
                  <a:pt x="1043192" y="6858000"/>
                </a:lnTo>
                <a:lnTo>
                  <a:pt x="0" y="6858000"/>
                </a:lnTo>
                <a:lnTo>
                  <a:pt x="0" y="6168993"/>
                </a:lnTo>
                <a:lnTo>
                  <a:pt x="31186" y="6107710"/>
                </a:lnTo>
                <a:cubicBezTo>
                  <a:pt x="663624" y="4864921"/>
                  <a:pt x="1595638" y="3033442"/>
                  <a:pt x="2969131" y="334422"/>
                </a:cubicBezTo>
                <a:close/>
                <a:moveTo>
                  <a:pt x="775376" y="0"/>
                </a:moveTo>
                <a:lnTo>
                  <a:pt x="2158059" y="0"/>
                </a:lnTo>
                <a:lnTo>
                  <a:pt x="0" y="4240753"/>
                </a:lnTo>
                <a:lnTo>
                  <a:pt x="0" y="1523674"/>
                </a:lnTo>
                <a:lnTo>
                  <a:pt x="12233" y="1499636"/>
                </a:lnTo>
                <a:cubicBezTo>
                  <a:pt x="257453" y="1017760"/>
                  <a:pt x="474378" y="591485"/>
                  <a:pt x="666273" y="2143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fr-CA"/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 rot="1620000">
            <a:off x="1812127" y="1758759"/>
            <a:ext cx="222874" cy="2665577"/>
          </a:xfrm>
          <a:custGeom>
            <a:avLst/>
            <a:gdLst>
              <a:gd name="T0" fmla="*/ 23 w 72"/>
              <a:gd name="T1" fmla="*/ 859 h 859"/>
              <a:gd name="T2" fmla="*/ 0 w 72"/>
              <a:gd name="T3" fmla="*/ 836 h 859"/>
              <a:gd name="T4" fmla="*/ 0 w 72"/>
              <a:gd name="T5" fmla="*/ 23 h 859"/>
              <a:gd name="T6" fmla="*/ 23 w 72"/>
              <a:gd name="T7" fmla="*/ 0 h 859"/>
              <a:gd name="T8" fmla="*/ 49 w 72"/>
              <a:gd name="T9" fmla="*/ 0 h 859"/>
              <a:gd name="T10" fmla="*/ 72 w 72"/>
              <a:gd name="T11" fmla="*/ 23 h 859"/>
              <a:gd name="T12" fmla="*/ 72 w 72"/>
              <a:gd name="T13" fmla="*/ 836 h 859"/>
              <a:gd name="T14" fmla="*/ 49 w 72"/>
              <a:gd name="T15" fmla="*/ 859 h 859"/>
              <a:gd name="T16" fmla="*/ 23 w 72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" h="859">
                <a:moveTo>
                  <a:pt x="23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62" y="0"/>
                  <a:pt x="72" y="11"/>
                  <a:pt x="72" y="23"/>
                </a:cubicBezTo>
                <a:cubicBezTo>
                  <a:pt x="72" y="836"/>
                  <a:pt x="72" y="836"/>
                  <a:pt x="72" y="836"/>
                </a:cubicBezTo>
                <a:cubicBezTo>
                  <a:pt x="72" y="849"/>
                  <a:pt x="62" y="859"/>
                  <a:pt x="49" y="859"/>
                </a:cubicBezTo>
                <a:lnTo>
                  <a:pt x="23" y="85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4" name="Freeform: Shape 25"/>
          <p:cNvSpPr>
            <a:spLocks noChangeAspect="1"/>
          </p:cNvSpPr>
          <p:nvPr userDrawn="1"/>
        </p:nvSpPr>
        <p:spPr bwMode="auto">
          <a:xfrm rot="1620000">
            <a:off x="1275336" y="-160814"/>
            <a:ext cx="222874" cy="2169604"/>
          </a:xfrm>
          <a:custGeom>
            <a:avLst/>
            <a:gdLst>
              <a:gd name="connsiteX0" fmla="*/ 0 w 416631"/>
              <a:gd name="connsiteY0" fmla="*/ 216835 h 4055766"/>
              <a:gd name="connsiteX1" fmla="*/ 416631 w 416631"/>
              <a:gd name="connsiteY1" fmla="*/ 0 h 4055766"/>
              <a:gd name="connsiteX2" fmla="*/ 416631 w 416631"/>
              <a:gd name="connsiteY2" fmla="*/ 36418 h 4055766"/>
              <a:gd name="connsiteX3" fmla="*/ 416631 w 416631"/>
              <a:gd name="connsiteY3" fmla="*/ 3922347 h 4055766"/>
              <a:gd name="connsiteX4" fmla="*/ 283541 w 416631"/>
              <a:gd name="connsiteY4" fmla="*/ 4055766 h 4055766"/>
              <a:gd name="connsiteX5" fmla="*/ 133091 w 416631"/>
              <a:gd name="connsiteY5" fmla="*/ 4055766 h 4055766"/>
              <a:gd name="connsiteX6" fmla="*/ 0 w 416631"/>
              <a:gd name="connsiteY6" fmla="*/ 3922347 h 4055766"/>
              <a:gd name="connsiteX7" fmla="*/ 0 w 416631"/>
              <a:gd name="connsiteY7" fmla="*/ 357655 h 4055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631" h="4055766">
                <a:moveTo>
                  <a:pt x="0" y="216835"/>
                </a:moveTo>
                <a:lnTo>
                  <a:pt x="416631" y="0"/>
                </a:lnTo>
                <a:lnTo>
                  <a:pt x="416631" y="36418"/>
                </a:lnTo>
                <a:cubicBezTo>
                  <a:pt x="416631" y="3922347"/>
                  <a:pt x="416631" y="3922347"/>
                  <a:pt x="416631" y="3922347"/>
                </a:cubicBezTo>
                <a:cubicBezTo>
                  <a:pt x="416631" y="3997757"/>
                  <a:pt x="358766" y="4055766"/>
                  <a:pt x="283541" y="4055766"/>
                </a:cubicBezTo>
                <a:lnTo>
                  <a:pt x="133091" y="4055766"/>
                </a:lnTo>
                <a:cubicBezTo>
                  <a:pt x="57865" y="4055766"/>
                  <a:pt x="0" y="3997757"/>
                  <a:pt x="0" y="3922347"/>
                </a:cubicBezTo>
                <a:cubicBezTo>
                  <a:pt x="0" y="2153817"/>
                  <a:pt x="0" y="1048486"/>
                  <a:pt x="0" y="35765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71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BDFD5-D31A-4A5F-ABCA-FAED6444FCC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C6896-1701-439B-86E2-D3358F21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0" r:id="rId3"/>
    <p:sldLayoutId id="2147483668" r:id="rId4"/>
    <p:sldLayoutId id="2147483662" r:id="rId5"/>
    <p:sldLayoutId id="2147483655" r:id="rId6"/>
    <p:sldLayoutId id="2147483665" r:id="rId7"/>
    <p:sldLayoutId id="2147483666" r:id="rId8"/>
    <p:sldLayoutId id="2147483667" r:id="rId9"/>
    <p:sldLayoutId id="2147483664" r:id="rId10"/>
    <p:sldLayoutId id="2147483649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4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3.png"/><Relationship Id="rId5" Type="http://schemas.openxmlformats.org/officeDocument/2006/relationships/tags" Target="../tags/tag5.xml"/><Relationship Id="rId10" Type="http://schemas.openxmlformats.org/officeDocument/2006/relationships/image" Target="../media/image12.svg"/><Relationship Id="rId4" Type="http://schemas.openxmlformats.org/officeDocument/2006/relationships/tags" Target="../tags/tag4.xm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04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539C8AB-CC29-4827-AA45-BE5157DB48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9" r="21619"/>
          <a:stretch/>
        </p:blipFill>
        <p:spPr>
          <a:xfrm flipH="1">
            <a:off x="3301752" y="0"/>
            <a:ext cx="5839200" cy="6858000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E44E4C2-8D5B-409A-B9E1-A21FF3EBA3DC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3408830" cy="73705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Montserra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2060"/>
                </a:solidFill>
              </a:rPr>
              <a:t>What is fantasy baseball?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A425105-7D40-4588-BF58-209B9EE70115}"/>
              </a:ext>
            </a:extLst>
          </p:cNvPr>
          <p:cNvSpPr txBox="1">
            <a:spLocks/>
          </p:cNvSpPr>
          <p:nvPr/>
        </p:nvSpPr>
        <p:spPr>
          <a:xfrm>
            <a:off x="342204" y="3276600"/>
            <a:ext cx="2845945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aggregation of player statistics in multiple positions; stats then feed to a scoring system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F0D5D0F-B95F-4DD0-9A93-38DA6C3C501A}"/>
              </a:ext>
            </a:extLst>
          </p:cNvPr>
          <p:cNvSpPr>
            <a:spLocks/>
          </p:cNvSpPr>
          <p:nvPr/>
        </p:nvSpPr>
        <p:spPr bwMode="auto">
          <a:xfrm rot="5400000" flipH="1">
            <a:off x="938658" y="2414142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67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 rot="5400000" flipH="1">
            <a:off x="3300858" y="1623420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58EFB-BC54-4E3D-929F-030897C7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954423"/>
            <a:ext cx="3408830" cy="737057"/>
          </a:xfrm>
        </p:spPr>
        <p:txBody>
          <a:bodyPr/>
          <a:lstStyle/>
          <a:p>
            <a:r>
              <a:rPr lang="en-US" sz="4400" b="1" dirty="0">
                <a:solidFill>
                  <a:srgbClr val="002060"/>
                </a:solidFill>
              </a:rPr>
              <a:t>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DE21E-E474-4103-8276-FA67ADE7B3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9601" y="3257550"/>
            <a:ext cx="4021998" cy="29337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Player statistics spread across multiple web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Data presentation solely in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Rankings system dependent upon perception over projection</a:t>
            </a:r>
          </a:p>
        </p:txBody>
      </p:sp>
      <p:pic>
        <p:nvPicPr>
          <p:cNvPr id="9" name="Picture Placeholder 8" descr="A picture containing outdoor, light, night, city&#10;&#10;Description automatically generated">
            <a:extLst>
              <a:ext uri="{FF2B5EF4-FFF2-40B4-BE49-F238E27FC236}">
                <a16:creationId xmlns:a16="http://schemas.microsoft.com/office/drawing/2014/main" id="{1F26E496-2883-4272-B1A0-A6CD2D0814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r="26052"/>
          <a:stretch>
            <a:fillRect/>
          </a:stretch>
        </p:blipFill>
        <p:spPr/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4A7D690B-B6FF-4D79-8A32-7867BC7A5296}"/>
              </a:ext>
            </a:extLst>
          </p:cNvPr>
          <p:cNvSpPr>
            <a:spLocks/>
          </p:cNvSpPr>
          <p:nvPr/>
        </p:nvSpPr>
        <p:spPr bwMode="auto">
          <a:xfrm rot="5400000" flipH="1">
            <a:off x="5053458" y="2698797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6F9167-E9D6-45BE-9D54-D07959F7425B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2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33400" y="606373"/>
            <a:ext cx="63261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spc="0">
                <a:solidFill>
                  <a:schemeClr val="accent4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2060"/>
                </a:solidFill>
              </a:rPr>
              <a:t>Graphical Visualization / Machine Learning Analysis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Medium" charset="0"/>
            </a:endParaRPr>
          </a:p>
        </p:txBody>
      </p:sp>
      <p:sp>
        <p:nvSpPr>
          <p:cNvPr id="77" name="AutoShape 250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4035544" y="1828800"/>
            <a:ext cx="1378204" cy="37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71" anchor="b">
            <a:noAutofit/>
          </a:bodyPr>
          <a:lstStyle/>
          <a:p>
            <a:pPr algn="ctr"/>
            <a:r>
              <a:rPr lang="en-US" sz="2000" dirty="0">
                <a:latin typeface="Lato"/>
                <a:cs typeface="Arial"/>
              </a:rPr>
              <a:t>Benefit</a:t>
            </a:r>
          </a:p>
        </p:txBody>
      </p:sp>
      <p:cxnSp>
        <p:nvCxnSpPr>
          <p:cNvPr id="78" name="Straight Connector 77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122323" y="2241181"/>
            <a:ext cx="335940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sp>
        <p:nvSpPr>
          <p:cNvPr id="79" name="AutoShape 250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78376" y="2062177"/>
            <a:ext cx="2354403" cy="14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71" anchor="b">
            <a:no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Lato"/>
                <a:cs typeface="Arial"/>
              </a:rPr>
              <a:t>Opportunity</a:t>
            </a:r>
          </a:p>
        </p:txBody>
      </p:sp>
      <p:cxnSp>
        <p:nvCxnSpPr>
          <p:cNvPr id="80" name="Straight Connector 79"/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356532" y="2241181"/>
            <a:ext cx="235440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0AB7F8C-9664-4761-840F-9FA0377C1C70}"/>
              </a:ext>
            </a:extLst>
          </p:cNvPr>
          <p:cNvGrpSpPr/>
          <p:nvPr/>
        </p:nvGrpSpPr>
        <p:grpSpPr>
          <a:xfrm>
            <a:off x="378376" y="2667000"/>
            <a:ext cx="2354403" cy="628069"/>
            <a:chOff x="378376" y="2667000"/>
            <a:chExt cx="2354403" cy="628069"/>
          </a:xfrm>
        </p:grpSpPr>
        <p:sp>
          <p:nvSpPr>
            <p:cNvPr id="71" name="Rectangle 7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378376" y="2667000"/>
              <a:ext cx="2354403" cy="62806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93206" tIns="46604" rIns="93206" bIns="46604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A187FF-458F-4179-81B9-626DC925BD47}"/>
                </a:ext>
              </a:extLst>
            </p:cNvPr>
            <p:cNvSpPr/>
            <p:nvPr/>
          </p:nvSpPr>
          <p:spPr>
            <a:xfrm>
              <a:off x="912812" y="2827145"/>
              <a:ext cx="17869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Montserrat"/>
                </a:rPr>
                <a:t>Analytical Ease</a:t>
              </a:r>
            </a:p>
          </p:txBody>
        </p:sp>
        <p:pic>
          <p:nvPicPr>
            <p:cNvPr id="3" name="Graphic 2" descr="Document">
              <a:extLst>
                <a:ext uri="{FF2B5EF4-FFF2-40B4-BE49-F238E27FC236}">
                  <a16:creationId xmlns:a16="http://schemas.microsoft.com/office/drawing/2014/main" id="{6C549584-DDA1-410F-9589-857F17785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1000" y="2667000"/>
              <a:ext cx="613180" cy="61318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03EE14-D181-436A-886D-E07D80BFE817}"/>
              </a:ext>
            </a:extLst>
          </p:cNvPr>
          <p:cNvGrpSpPr/>
          <p:nvPr/>
        </p:nvGrpSpPr>
        <p:grpSpPr>
          <a:xfrm>
            <a:off x="378376" y="5410200"/>
            <a:ext cx="2354403" cy="628071"/>
            <a:chOff x="378376" y="5410200"/>
            <a:chExt cx="2354403" cy="628071"/>
          </a:xfrm>
        </p:grpSpPr>
        <p:sp>
          <p:nvSpPr>
            <p:cNvPr id="72" name="Rectangle 71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378376" y="5410200"/>
              <a:ext cx="2354403" cy="62807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lIns="93206" tIns="46604" rIns="93206" bIns="46604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16BE56-BB9F-4193-8B42-AF4EC2C7FF95}"/>
                </a:ext>
              </a:extLst>
            </p:cNvPr>
            <p:cNvSpPr/>
            <p:nvPr/>
          </p:nvSpPr>
          <p:spPr>
            <a:xfrm>
              <a:off x="907538" y="5484868"/>
              <a:ext cx="18132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Montserrat"/>
                </a:rPr>
                <a:t>Player Assessment</a:t>
              </a:r>
            </a:p>
          </p:txBody>
        </p:sp>
        <p:pic>
          <p:nvPicPr>
            <p:cNvPr id="10" name="Graphic 9" descr="Lightbulb">
              <a:extLst>
                <a:ext uri="{FF2B5EF4-FFF2-40B4-BE49-F238E27FC236}">
                  <a16:creationId xmlns:a16="http://schemas.microsoft.com/office/drawing/2014/main" id="{613315C4-6BFA-43DA-9C50-057A418DE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8376" y="5438741"/>
              <a:ext cx="631269" cy="57819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062199" y="2695405"/>
            <a:ext cx="350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Single webpage creates data aggregation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2199" y="4046044"/>
            <a:ext cx="327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Dashboard utilizes in-depth, side by side tables and graphs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62199" y="5438741"/>
            <a:ext cx="350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anose="00000500000000000000" pitchFamily="2" charset="0"/>
              </a:rPr>
              <a:t>Player list demonstrates over and under valuation of players 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860C1349-C700-4F64-BB3A-5E125C46CC16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165669" y="1292653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ABD130-0336-4AC7-9EBF-5B9180C43BAC}"/>
              </a:ext>
            </a:extLst>
          </p:cNvPr>
          <p:cNvGrpSpPr/>
          <p:nvPr/>
        </p:nvGrpSpPr>
        <p:grpSpPr>
          <a:xfrm>
            <a:off x="367160" y="4031155"/>
            <a:ext cx="2365619" cy="642960"/>
            <a:chOff x="367160" y="3909431"/>
            <a:chExt cx="2365619" cy="642960"/>
          </a:xfrm>
        </p:grpSpPr>
        <p:sp>
          <p:nvSpPr>
            <p:cNvPr id="73" name="Rectangle 72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67160" y="3909431"/>
              <a:ext cx="2365619" cy="62807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lIns="93206" tIns="46604" rIns="93206" bIns="46604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51AE79C-44D8-4CBE-BC52-E3070C910CBB}"/>
                </a:ext>
              </a:extLst>
            </p:cNvPr>
            <p:cNvSpPr/>
            <p:nvPr/>
          </p:nvSpPr>
          <p:spPr>
            <a:xfrm>
              <a:off x="894282" y="3976745"/>
              <a:ext cx="1786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chemeClr val="bg1"/>
                  </a:solidFill>
                  <a:latin typeface="Montserrat"/>
                </a:rPr>
                <a:t>Visual Intelligence</a:t>
              </a:r>
            </a:p>
          </p:txBody>
        </p:sp>
        <p:pic>
          <p:nvPicPr>
            <p:cNvPr id="5" name="Graphic 4" descr="Bar chart">
              <a:extLst>
                <a:ext uri="{FF2B5EF4-FFF2-40B4-BE49-F238E27FC236}">
                  <a16:creationId xmlns:a16="http://schemas.microsoft.com/office/drawing/2014/main" id="{C49F1DE1-B97F-4E6E-BA1A-BE364F635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4198" y="3924320"/>
              <a:ext cx="628071" cy="628071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8A736FF-108F-46E0-98F6-7483F7686EE7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C95E3C-EDD0-42BD-8370-5C588E4E122E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ACE5D1-FC36-41FB-8178-3B385B948AC7}"/>
              </a:ext>
            </a:extLst>
          </p:cNvPr>
          <p:cNvSpPr txBox="1">
            <a:spLocks/>
          </p:cNvSpPr>
          <p:nvPr/>
        </p:nvSpPr>
        <p:spPr>
          <a:xfrm>
            <a:off x="609600" y="443412"/>
            <a:ext cx="5181599" cy="9985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002060"/>
                </a:solidFill>
                <a:latin typeface="Montserrat Medium" panose="00000600000000000000" pitchFamily="2" charset="0"/>
              </a:rPr>
              <a:t>The Ultimate Fantasy Baseball Tool: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B379D-D4D1-49F8-9FB6-C5D84A99714B}"/>
              </a:ext>
            </a:extLst>
          </p:cNvPr>
          <p:cNvSpPr txBox="1"/>
          <p:nvPr/>
        </p:nvSpPr>
        <p:spPr>
          <a:xfrm>
            <a:off x="685800" y="2133600"/>
            <a:ext cx="6019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/>
              </a:rPr>
              <a:t>Agility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–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Hitters’ and Pitchers’ pages utilize key stats used for player acquisition targets; two player comparison capability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/>
              </a:rPr>
              <a:t>Advancement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– Machine Learning models past statistics to predict overall scores; ranks them to mimic Average Draft Position (ADP)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Assessment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– Creation of scores to discover over-valued and under-valued players relative to ADP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6F8642B-2DB2-438F-81B2-9DD0FC9E0F78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243458" y="1466345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93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43BEC8-763C-4776-99B9-84CA3B2D08D5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10EFB4-BE74-4D39-BE5C-7F18E4044158}"/>
              </a:ext>
            </a:extLst>
          </p:cNvPr>
          <p:cNvSpPr txBox="1">
            <a:spLocks/>
          </p:cNvSpPr>
          <p:nvPr/>
        </p:nvSpPr>
        <p:spPr>
          <a:xfrm>
            <a:off x="1104900" y="457200"/>
            <a:ext cx="6934200" cy="9985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 Medium" panose="00000600000000000000" pitchFamily="2" charset="0"/>
              </a:rPr>
              <a:t>Distribution of ADP versus actual year end ranking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79E7D-4DD4-430D-AD2E-8F8E1D1F241B}"/>
              </a:ext>
            </a:extLst>
          </p:cNvPr>
          <p:cNvSpPr txBox="1"/>
          <p:nvPr/>
        </p:nvSpPr>
        <p:spPr>
          <a:xfrm>
            <a:off x="533400" y="2895600"/>
            <a:ext cx="278548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Graph of ADP versus the year end scoring for the 2019 season;  ADP is a poor predictor of the value for the actual year; 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R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2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</a:rPr>
              <a:t> = .256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2A71C14B-4B66-4BDC-A5EE-633AED766A15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14858" y="2337942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34872C8-5AB1-463C-BF81-7F4BA16AF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86" y="2590800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7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 rot="5400000" flipH="1">
            <a:off x="3300858" y="1623420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F26E496-2883-4272-B1A0-A6CD2D0814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" r="7485"/>
          <a:stretch/>
        </p:blipFill>
        <p:spPr>
          <a:xfrm>
            <a:off x="16603" y="0"/>
            <a:ext cx="4021997" cy="47244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6F9167-E9D6-45BE-9D54-D07959F7425B}"/>
              </a:ext>
            </a:extLst>
          </p:cNvPr>
          <p:cNvSpPr/>
          <p:nvPr/>
        </p:nvSpPr>
        <p:spPr>
          <a:xfrm>
            <a:off x="0" y="0"/>
            <a:ext cx="9127397" cy="68580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E98E75-2088-4859-B50B-0C33C2A2C17E}"/>
              </a:ext>
            </a:extLst>
          </p:cNvPr>
          <p:cNvSpPr txBox="1">
            <a:spLocks/>
          </p:cNvSpPr>
          <p:nvPr/>
        </p:nvSpPr>
        <p:spPr>
          <a:xfrm>
            <a:off x="4648200" y="2181510"/>
            <a:ext cx="297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spc="0">
                <a:solidFill>
                  <a:schemeClr val="accent4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2060"/>
                </a:solidFill>
              </a:rPr>
              <a:t>Team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Medium" charset="0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2807944-779B-45D2-84AB-7F4EFFE3D23C}"/>
              </a:ext>
            </a:extLst>
          </p:cNvPr>
          <p:cNvSpPr>
            <a:spLocks/>
          </p:cNvSpPr>
          <p:nvPr/>
        </p:nvSpPr>
        <p:spPr bwMode="auto">
          <a:xfrm rot="5400000" flipH="1">
            <a:off x="5280469" y="2867790"/>
            <a:ext cx="45719" cy="551435"/>
          </a:xfrm>
          <a:custGeom>
            <a:avLst/>
            <a:gdLst>
              <a:gd name="T0" fmla="*/ 22 w 71"/>
              <a:gd name="T1" fmla="*/ 859 h 859"/>
              <a:gd name="T2" fmla="*/ 0 w 71"/>
              <a:gd name="T3" fmla="*/ 836 h 859"/>
              <a:gd name="T4" fmla="*/ 0 w 71"/>
              <a:gd name="T5" fmla="*/ 23 h 859"/>
              <a:gd name="T6" fmla="*/ 22 w 71"/>
              <a:gd name="T7" fmla="*/ 0 h 859"/>
              <a:gd name="T8" fmla="*/ 48 w 71"/>
              <a:gd name="T9" fmla="*/ 0 h 859"/>
              <a:gd name="T10" fmla="*/ 71 w 71"/>
              <a:gd name="T11" fmla="*/ 23 h 859"/>
              <a:gd name="T12" fmla="*/ 71 w 71"/>
              <a:gd name="T13" fmla="*/ 836 h 859"/>
              <a:gd name="T14" fmla="*/ 48 w 71"/>
              <a:gd name="T15" fmla="*/ 859 h 859"/>
              <a:gd name="T16" fmla="*/ 22 w 71"/>
              <a:gd name="T17" fmla="*/ 859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859">
                <a:moveTo>
                  <a:pt x="22" y="859"/>
                </a:moveTo>
                <a:cubicBezTo>
                  <a:pt x="10" y="859"/>
                  <a:pt x="0" y="849"/>
                  <a:pt x="0" y="836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0" y="0"/>
                  <a:pt x="2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61" y="0"/>
                  <a:pt x="71" y="11"/>
                  <a:pt x="71" y="23"/>
                </a:cubicBezTo>
                <a:cubicBezTo>
                  <a:pt x="71" y="836"/>
                  <a:pt x="71" y="836"/>
                  <a:pt x="71" y="836"/>
                </a:cubicBezTo>
                <a:cubicBezTo>
                  <a:pt x="71" y="849"/>
                  <a:pt x="61" y="859"/>
                  <a:pt x="48" y="859"/>
                </a:cubicBezTo>
                <a:lnTo>
                  <a:pt x="22" y="859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99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511C3-B30F-4F1A-9C45-43501F881C00}"/>
              </a:ext>
            </a:extLst>
          </p:cNvPr>
          <p:cNvSpPr txBox="1"/>
          <p:nvPr/>
        </p:nvSpPr>
        <p:spPr>
          <a:xfrm>
            <a:off x="4800600" y="3708737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ato"/>
              </a:rPr>
              <a:t>Daniel </a:t>
            </a:r>
            <a:r>
              <a:rPr lang="en-US" sz="2400" b="1" dirty="0" err="1">
                <a:latin typeface="Lato"/>
              </a:rPr>
              <a:t>Kuchan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Lato"/>
              </a:rPr>
              <a:t>Joe Monahan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Charles Ro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</a:rPr>
              <a:t>Alex Torres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675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0517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9XDMXgDR02JYTUa3sJCh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tRSYlHzk6CJxohv9jYn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9XDMXgDR02JYTUa3sJCh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tRSYlHzk6CJxohv9jYn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2S7ibk7UWbsmZgqKkf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2S7ibk7UWbsmZgqKkfC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2S7ibk7UWbsmZgqKkfC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9087</TotalTime>
  <Words>191</Words>
  <Application>Microsoft Office PowerPoint</Application>
  <PresentationFormat>On-screen Show (4:3)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Lato</vt:lpstr>
      <vt:lpstr>Montserrat</vt:lpstr>
      <vt:lpstr>Montserrat Light</vt:lpstr>
      <vt:lpstr>Montserrat Medium</vt:lpstr>
      <vt:lpstr>Office Theme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Ro</dc:creator>
  <cp:lastModifiedBy>Charles Ro</cp:lastModifiedBy>
  <cp:revision>82</cp:revision>
  <dcterms:created xsi:type="dcterms:W3CDTF">2018-01-18T22:55:10Z</dcterms:created>
  <dcterms:modified xsi:type="dcterms:W3CDTF">2021-02-25T01:19:26Z</dcterms:modified>
</cp:coreProperties>
</file>